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23"/>
  </p:sldIdLst>
  <p:notesMasterIdLst>
    <p:notesMasterId r:id="rId1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23" Type="http://schemas.openxmlformats.org/officeDocument/2006/relationships/slide" Target="slides/slide1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volunteers and thank them for choosing to serve at the Rise Choice Pantry.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Anchor volunteers in the mission: dignity, choice, consistency, and teamwork.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arm_bright_illustrated_scene_inside_a_modern_c_batch_1.png">    </p:cNvPr>
          <p:cNvPicPr>
            <a:picLocks noChangeAspect="1"/>
          </p:cNvPicPr>
          <p:nvPr/>
        </p:nvPicPr>
        <p:blipFill>
          <a:blip r:embed="rId1"/>
          <a:srcRect l="25312" r="25312" t="0" b="0"/>
          <a:stretch/>
        </p:blipFill>
        <p:spPr>
          <a:xfrm>
            <a:off x="6172200" y="0"/>
            <a:ext cx="6016752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4360" y="438912"/>
            <a:ext cx="1280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RISE</a:t>
            </a:r>
            <a:endParaRPr lang="en-US" sz="1800" dirty="0"/>
          </a:p>
        </p:txBody>
      </p:sp>
      <p:sp>
        <p:nvSpPr>
          <p:cNvPr id="4" name="Text 1"/>
          <p:cNvSpPr/>
          <p:nvPr/>
        </p:nvSpPr>
        <p:spPr>
          <a:xfrm>
            <a:off x="594360" y="1417320"/>
            <a:ext cx="46634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800" b="1" dirty="0">
                <a:solidFill>
                  <a:srgbClr val="29421F"/>
                </a:solidFill>
              </a:rPr>
              <a:t>Choice Pantry</a:t>
            </a:r>
            <a:endParaRPr lang="en-US" sz="3800" dirty="0"/>
          </a:p>
          <a:p>
            <a:pPr indent="0" marL="0">
              <a:buNone/>
            </a:pPr>
            <a:r>
              <a:rPr lang="en-US" sz="3800" b="1" dirty="0">
                <a:solidFill>
                  <a:srgbClr val="29421F"/>
                </a:solidFill>
              </a:rPr>
              <a:t>Volunteer Orientation</a:t>
            </a:r>
            <a:endParaRPr lang="en-US" sz="3800" dirty="0"/>
          </a:p>
        </p:txBody>
      </p:sp>
      <p:sp>
        <p:nvSpPr>
          <p:cNvPr id="5" name="Text 2"/>
          <p:cNvSpPr/>
          <p:nvPr/>
        </p:nvSpPr>
        <p:spPr>
          <a:xfrm>
            <a:off x="612648" y="2926080"/>
            <a:ext cx="44348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5C4834"/>
                </a:solidFill>
              </a:rPr>
              <a:t>Welcoming neighbors with dignity, consistency, and care.</a:t>
            </a:r>
            <a:endParaRPr lang="en-US" sz="1800" dirty="0"/>
          </a:p>
        </p:txBody>
      </p:sp>
      <p:sp>
        <p:nvSpPr>
          <p:cNvPr id="6" name="Shape 3"/>
          <p:cNvSpPr/>
          <p:nvPr/>
        </p:nvSpPr>
        <p:spPr>
          <a:xfrm>
            <a:off x="612648" y="3794760"/>
            <a:ext cx="2423160" cy="384048"/>
          </a:xfrm>
          <a:prstGeom prst="roundRect">
            <a:avLst>
              <a:gd name="adj" fmla="val 19048"/>
            </a:avLst>
          </a:prstGeom>
          <a:solidFill>
            <a:srgbClr val="E9853B"/>
          </a:solidFill>
          <a:ln w="12700">
            <a:solidFill>
              <a:srgbClr val="E9853B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40664" y="3890772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NEW VOLUNTEER TRAINING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612648" y="6263640"/>
            <a:ext cx="4937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3705B"/>
                </a:solidFill>
              </a:rPr>
              <a:t>Volunteer Contact: volunteer@njrise.org | 609-438-3126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Why the Choice Pantry Matters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The pantry is more than a place to receive food. It is a place where neighbors are treated with respect and choice.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685800" y="1645920"/>
            <a:ext cx="2834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E9853B"/>
                </a:solidFill>
              </a:rPr>
              <a:t>1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685800" y="2240280"/>
            <a:ext cx="283464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9421F"/>
                </a:solidFill>
              </a:rPr>
              <a:t>welcoming first impression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663440" y="1645920"/>
            <a:ext cx="2834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E9853B"/>
                </a:solidFill>
              </a:rPr>
              <a:t>2</a:t>
            </a:r>
            <a:endParaRPr lang="en-US" sz="3100" dirty="0"/>
          </a:p>
        </p:txBody>
      </p:sp>
      <p:sp>
        <p:nvSpPr>
          <p:cNvPr id="7" name="Text 5"/>
          <p:cNvSpPr/>
          <p:nvPr/>
        </p:nvSpPr>
        <p:spPr>
          <a:xfrm>
            <a:off x="4663440" y="2240280"/>
            <a:ext cx="283464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9421F"/>
                </a:solidFill>
              </a:rPr>
              <a:t>organized pantry flow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641080" y="1645920"/>
            <a:ext cx="2834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E9853B"/>
                </a:solidFill>
              </a:rPr>
              <a:t>3</a:t>
            </a:r>
            <a:endParaRPr lang="en-US" sz="3100" dirty="0"/>
          </a:p>
        </p:txBody>
      </p:sp>
      <p:sp>
        <p:nvSpPr>
          <p:cNvPr id="9" name="Text 7"/>
          <p:cNvSpPr/>
          <p:nvPr/>
        </p:nvSpPr>
        <p:spPr>
          <a:xfrm>
            <a:off x="8641080" y="2240280"/>
            <a:ext cx="283464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9421F"/>
                </a:solidFill>
              </a:rPr>
              <a:t>dignity-centered support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68680" y="3246120"/>
            <a:ext cx="3246120" cy="1600200"/>
          </a:xfrm>
          <a:prstGeom prst="roundRect">
            <a:avLst>
              <a:gd name="adj" fmla="val 685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105156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🤝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1645920" y="34290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Your role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1097280" y="3904488"/>
            <a:ext cx="2788920" cy="7955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Volunteers help make the pantry calm, respectful, and efficient so families can receive support without feeling rushed or judged.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4480560" y="3246120"/>
            <a:ext cx="3246120" cy="1600200"/>
          </a:xfrm>
          <a:prstGeom prst="roundRect">
            <a:avLst>
              <a:gd name="adj" fmla="val 685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466344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🛒</a:t>
            </a:r>
            <a:endParaRPr lang="en-US" sz="2300" dirty="0"/>
          </a:p>
        </p:txBody>
      </p:sp>
      <p:sp>
        <p:nvSpPr>
          <p:cNvPr id="16" name="Text 14"/>
          <p:cNvSpPr/>
          <p:nvPr/>
        </p:nvSpPr>
        <p:spPr>
          <a:xfrm>
            <a:off x="5257800" y="34290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Client choice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4709160" y="3904488"/>
            <a:ext cx="2788920" cy="7955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Neighbors select items that fit their household, culture, health needs, and preferences whenever possible.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8092440" y="3246120"/>
            <a:ext cx="3246120" cy="1600200"/>
          </a:xfrm>
          <a:prstGeom prst="roundRect">
            <a:avLst>
              <a:gd name="adj" fmla="val 6857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827532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🌱</a:t>
            </a:r>
            <a:endParaRPr lang="en-US" sz="2300" dirty="0"/>
          </a:p>
        </p:txBody>
      </p:sp>
      <p:sp>
        <p:nvSpPr>
          <p:cNvPr id="20" name="Text 18"/>
          <p:cNvSpPr/>
          <p:nvPr/>
        </p:nvSpPr>
        <p:spPr>
          <a:xfrm>
            <a:off x="8869680" y="342900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Community care</a:t>
            </a:r>
            <a:endParaRPr lang="en-US" sz="1550" dirty="0"/>
          </a:p>
        </p:txBody>
      </p:sp>
      <p:sp>
        <p:nvSpPr>
          <p:cNvPr id="21" name="Text 19"/>
          <p:cNvSpPr/>
          <p:nvPr/>
        </p:nvSpPr>
        <p:spPr>
          <a:xfrm>
            <a:off x="8321040" y="3904488"/>
            <a:ext cx="2788920" cy="7955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Every shift helps reduce food insecurity and strengthens trust between Rise and the community.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Today’s Orientation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What every pantry volunteer should know before serving.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822960" y="160020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87552" y="176479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1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1508760" y="192938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Arrive prepared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434840" y="160020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DDE8D2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4599432" y="176479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2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5120640" y="192938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Check in and out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8046720" y="160020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211312" y="176479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3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8732520" y="192938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Understand pantry flow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822960" y="374904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DDE8D2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987552" y="391363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4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1508760" y="407822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Support clients respectfully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4434840" y="374904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FFFFFF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4599432" y="391363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5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120640" y="407822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Handle food safely</a:t>
            </a:r>
            <a:endParaRPr lang="en-US" sz="1700" dirty="0"/>
          </a:p>
        </p:txBody>
      </p:sp>
      <p:sp>
        <p:nvSpPr>
          <p:cNvPr id="19" name="Shape 17"/>
          <p:cNvSpPr/>
          <p:nvPr/>
        </p:nvSpPr>
        <p:spPr>
          <a:xfrm>
            <a:off x="8046720" y="3749040"/>
            <a:ext cx="2971800" cy="1325880"/>
          </a:xfrm>
          <a:prstGeom prst="roundRect">
            <a:avLst>
              <a:gd name="adj" fmla="val 6897"/>
            </a:avLst>
          </a:prstGeom>
          <a:solidFill>
            <a:srgbClr val="DDE8D2"/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8211312" y="391363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E9853B"/>
                </a:solidFill>
              </a:rPr>
              <a:t>6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8732520" y="4078224"/>
            <a:ext cx="2057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700" b="1" dirty="0">
                <a:solidFill>
                  <a:srgbClr val="29421F"/>
                </a:solidFill>
              </a:rPr>
              <a:t>Know when to ask staff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Before Your Shift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A little preparation helps the pantry run smoothly.</a:t>
            </a:r>
            <a:endParaRPr lang="en-US" sz="1200" dirty="0"/>
          </a:p>
        </p:txBody>
      </p:sp>
      <p:pic>
        <p:nvPicPr>
          <p:cNvPr id="4" name="Image 0" descr="/mnt/data/a_clean_warmly_lit_illustration_of_a_volunteer_ch_batch_2.png">    </p:cNvPr>
          <p:cNvPicPr>
            <a:picLocks noChangeAspect="1"/>
          </p:cNvPicPr>
          <p:nvPr/>
        </p:nvPicPr>
        <p:blipFill>
          <a:blip r:embed="rId1"/>
          <a:srcRect l="28214" r="28214" t="0" b="0"/>
          <a:stretch/>
        </p:blipFill>
        <p:spPr>
          <a:xfrm>
            <a:off x="8229600" y="1417320"/>
            <a:ext cx="3291840" cy="42519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508760"/>
            <a:ext cx="5989320" cy="31546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Sign up for your specific pantry shift in Galaxy Digital before arriving.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Wear comfortable, closed-toe shoes and clothing suitable for lifting, sorting, and walking.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Bring a water bottle and keep personal items secure and out of work areas.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Arrive on time and check in with the pantry lead before beginning tasks.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868680" y="4983480"/>
            <a:ext cx="576072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400" b="1" dirty="0">
                <a:solidFill>
                  <a:srgbClr val="5C4834"/>
                </a:solidFill>
              </a:rPr>
              <a:t>Note: If you are not on the roster or the shift appears full, please contact the volunteer coordinator before serving.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Check-In and Hour Tracking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Hours can only be verified when volunteers check in and out correctly.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31520" y="1417320"/>
            <a:ext cx="3337560" cy="1828800"/>
          </a:xfrm>
          <a:prstGeom prst="roundRect">
            <a:avLst>
              <a:gd name="adj" fmla="val 6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14400" y="15636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📱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508760" y="160020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Use Causer / Get Connected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60120" y="2075688"/>
            <a:ext cx="2880360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Check in when you arrive and check out when you leave. Use the app or the on-site kiosk/tablet if available.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434840" y="1417320"/>
            <a:ext cx="3337560" cy="1828800"/>
          </a:xfrm>
          <a:prstGeom prst="roundRect">
            <a:avLst>
              <a:gd name="adj" fmla="val 6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17720" y="15636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✅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5212080" y="160020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Match your sign-up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663440" y="2075688"/>
            <a:ext cx="2880360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Your check-in should match the shift and location you signed up for in the volunteer portal.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138160" y="1417320"/>
            <a:ext cx="3337560" cy="1828800"/>
          </a:xfrm>
          <a:prstGeom prst="roundRect">
            <a:avLst>
              <a:gd name="adj" fmla="val 60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8321040" y="15636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📄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8915400" y="160020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Verification letters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366760" y="2075688"/>
            <a:ext cx="2880360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Confirmation letters are provided after total required hours are completed and confirmed in the system.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05840" y="4069080"/>
            <a:ext cx="10149840" cy="1005840"/>
          </a:xfrm>
          <a:prstGeom prst="roundRect">
            <a:avLst>
              <a:gd name="adj" fmla="val 9091"/>
            </a:avLst>
          </a:prstGeom>
          <a:solidFill>
            <a:srgbClr val="29421F"/>
          </a:solidFill>
          <a:ln w="12700">
            <a:solidFill>
              <a:srgbClr val="29421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325880" y="4315968"/>
            <a:ext cx="950976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No check-in/out = hours may not be verified. Please ask for help the same day if the app or kiosk is not working.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19" name="Text 17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How Pantry Service Flows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Your assigned role may change based on the day’s needs. Stay flexible and check with staff.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94360" y="1828800"/>
            <a:ext cx="1965960" cy="2148840"/>
          </a:xfrm>
          <a:prstGeom prst="roundRect">
            <a:avLst>
              <a:gd name="adj" fmla="val 5581"/>
            </a:avLst>
          </a:prstGeom>
          <a:solidFill>
            <a:srgbClr val="FFFFFF"/>
          </a:solidFill>
          <a:ln w="12700">
            <a:solidFill>
              <a:srgbClr val="DFD8C8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1271016" y="2029968"/>
            <a:ext cx="594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9853B"/>
                </a:solidFill>
              </a:rPr>
              <a:t>1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795528" y="2697480"/>
            <a:ext cx="1554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9421F"/>
                </a:solidFill>
              </a:rPr>
              <a:t>Welcome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758952" y="3090672"/>
            <a:ext cx="164592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050" dirty="0">
                <a:solidFill>
                  <a:srgbClr val="243021"/>
                </a:solidFill>
              </a:rPr>
              <a:t>Greet clients warmly and direct questions to staff.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926080" y="1828800"/>
            <a:ext cx="1965960" cy="2148840"/>
          </a:xfrm>
          <a:prstGeom prst="roundRect">
            <a:avLst>
              <a:gd name="adj" fmla="val 5581"/>
            </a:avLst>
          </a:prstGeom>
          <a:solidFill>
            <a:srgbClr val="DDE8D2"/>
          </a:solidFill>
          <a:ln w="12700">
            <a:solidFill>
              <a:srgbClr val="DFD8C8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602736" y="2029968"/>
            <a:ext cx="594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9853B"/>
                </a:solidFill>
              </a:rPr>
              <a:t>2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3127248" y="2697480"/>
            <a:ext cx="1554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9421F"/>
                </a:solidFill>
              </a:rPr>
              <a:t>Guide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3090672" y="3090672"/>
            <a:ext cx="164592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050" dirty="0">
                <a:solidFill>
                  <a:srgbClr val="243021"/>
                </a:solidFill>
              </a:rPr>
              <a:t>Help keep lines and shopping areas calm and clear.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257800" y="1828800"/>
            <a:ext cx="1965960" cy="2148840"/>
          </a:xfrm>
          <a:prstGeom prst="roundRect">
            <a:avLst>
              <a:gd name="adj" fmla="val 5581"/>
            </a:avLst>
          </a:prstGeom>
          <a:solidFill>
            <a:srgbClr val="FFFFFF"/>
          </a:solidFill>
          <a:ln w="12700">
            <a:solidFill>
              <a:srgbClr val="DFD8C8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5934456" y="2029968"/>
            <a:ext cx="594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9853B"/>
                </a:solidFill>
              </a:rPr>
              <a:t>3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5458968" y="2697480"/>
            <a:ext cx="1554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9421F"/>
                </a:solidFill>
              </a:rPr>
              <a:t>Stock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5422392" y="3090672"/>
            <a:ext cx="164592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050" dirty="0">
                <a:solidFill>
                  <a:srgbClr val="243021"/>
                </a:solidFill>
              </a:rPr>
              <a:t>Restock shelves, produce, and staples as directed.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7589520" y="1828800"/>
            <a:ext cx="1965960" cy="2148840"/>
          </a:xfrm>
          <a:prstGeom prst="roundRect">
            <a:avLst>
              <a:gd name="adj" fmla="val 5581"/>
            </a:avLst>
          </a:prstGeom>
          <a:solidFill>
            <a:srgbClr val="DDE8D2"/>
          </a:solidFill>
          <a:ln w="12700">
            <a:solidFill>
              <a:srgbClr val="DFD8C8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8266176" y="2029968"/>
            <a:ext cx="594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9853B"/>
                </a:solidFill>
              </a:rPr>
              <a:t>4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7790688" y="2697480"/>
            <a:ext cx="1554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9421F"/>
                </a:solidFill>
              </a:rPr>
              <a:t>Pack/Carry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7754112" y="3090672"/>
            <a:ext cx="164592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050" dirty="0">
                <a:solidFill>
                  <a:srgbClr val="243021"/>
                </a:solidFill>
              </a:rPr>
              <a:t>Assist with bags, carts, and loading when appropriate.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9921240" y="1828800"/>
            <a:ext cx="1965960" cy="2148840"/>
          </a:xfrm>
          <a:prstGeom prst="roundRect">
            <a:avLst>
              <a:gd name="adj" fmla="val 5581"/>
            </a:avLst>
          </a:prstGeom>
          <a:solidFill>
            <a:srgbClr val="FFFFFF"/>
          </a:solidFill>
          <a:ln w="12700">
            <a:solidFill>
              <a:srgbClr val="DFD8C8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8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10597896" y="2029968"/>
            <a:ext cx="594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9853B"/>
                </a:solidFill>
              </a:rPr>
              <a:t>5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10122408" y="2697480"/>
            <a:ext cx="1554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9421F"/>
                </a:solidFill>
              </a:rPr>
              <a:t>Reset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0085832" y="3090672"/>
            <a:ext cx="164592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050" dirty="0">
                <a:solidFill>
                  <a:srgbClr val="243021"/>
                </a:solidFill>
              </a:rPr>
              <a:t>Clean, break down boxes, and prepare for the next shift.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1005840" y="4800600"/>
            <a:ext cx="1005840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5C4834"/>
                </a:solidFill>
              </a:rPr>
              <a:t>Important: Staff leads manage eligibility, registration, PantrySoft, conflict resolution, and exceptions. Volunteers support the flow.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Common Volunteer Roles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You may be assigned to one area or moved where help is needed most.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601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🥫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55448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Shelf restocking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1005840" y="198424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Place items neatly, rotate older items forward, and alert staff when shelves are low.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434840" y="132588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177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🥕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521208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Produce support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663440" y="198424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Sort fresh items, remove damaged produce, and keep bins clean and full.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092440" y="132588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82753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🛍️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886968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Bagging / cart help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321040" y="198424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Assist with bags or carts while allowing clients to make their own choices.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777240" y="306324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9601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📦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1554480" y="324612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Donation sorting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1005840" y="372160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Separate usable food from damaged, expired, or questionable items and ask staff when unsure.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4434840" y="306324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46177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🧹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5212080" y="324612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Clean-up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4663440" y="372160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Wipe surfaces, break down boxes, clear walkways, and reset the pantry for the next service window.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8092440" y="3063240"/>
            <a:ext cx="338328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82753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❓</a:t>
            </a:r>
            <a:endParaRPr lang="en-US" sz="2300" dirty="0"/>
          </a:p>
        </p:txBody>
      </p:sp>
      <p:sp>
        <p:nvSpPr>
          <p:cNvPr id="26" name="Text 24"/>
          <p:cNvSpPr/>
          <p:nvPr/>
        </p:nvSpPr>
        <p:spPr>
          <a:xfrm>
            <a:off x="8869680" y="324612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Greeter support</a:t>
            </a:r>
            <a:endParaRPr lang="en-US" sz="1550" dirty="0"/>
          </a:p>
        </p:txBody>
      </p:sp>
      <p:sp>
        <p:nvSpPr>
          <p:cNvPr id="27" name="Text 25"/>
          <p:cNvSpPr/>
          <p:nvPr/>
        </p:nvSpPr>
        <p:spPr>
          <a:xfrm>
            <a:off x="8321040" y="3721608"/>
            <a:ext cx="292608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Welcome clients, point them in the right direction, and bring questions to staff.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Dignity-Centered Client Support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Small moments of kindness make a big difference.</a:t>
            </a:r>
            <a:endParaRPr lang="en-US" sz="1200" dirty="0"/>
          </a:p>
        </p:txBody>
      </p:sp>
      <p:pic>
        <p:nvPicPr>
          <p:cNvPr id="4" name="Image 0" descr="/mnt/data/a_warm_friendly_indoor_scene_in_a_food_pantry_or_batch_4.png">    </p:cNvPr>
          <p:cNvPicPr>
            <a:picLocks noChangeAspect="1"/>
          </p:cNvPicPr>
          <p:nvPr/>
        </p:nvPicPr>
        <p:blipFill>
          <a:blip r:embed="rId1"/>
          <a:srcRect l="20410" r="20410" t="0" b="0"/>
          <a:stretch/>
        </p:blipFill>
        <p:spPr>
          <a:xfrm>
            <a:off x="640080" y="1234440"/>
            <a:ext cx="4663440" cy="44348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806440" y="1463040"/>
            <a:ext cx="5349240" cy="32918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6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warm, simple greetings: “Good morning,” “Welcome,” “How can I help?”</a:t>
            </a:r>
            <a:endParaRPr lang="en-US" sz="1600" dirty="0"/>
          </a:p>
          <a:p>
            <a:r>
              <a:rPr lang="en-US" sz="16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Avoid comments about how much food someone receives or chooses.</a:t>
            </a:r>
            <a:endParaRPr lang="en-US" sz="1600" dirty="0"/>
          </a:p>
          <a:p>
            <a:r>
              <a:rPr lang="en-US" sz="16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Respect privacy. Do not ask personal questions about income, immigration, family issues, or pantry eligibility.</a:t>
            </a:r>
            <a:endParaRPr lang="en-US" sz="1600" dirty="0"/>
          </a:p>
          <a:p>
            <a:r>
              <a:rPr lang="en-US" sz="16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interpreters, bilingual staff, or simple gestures when language is a barrier.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5897880" y="5074920"/>
            <a:ext cx="5074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Goal: Help clients feel seen, respected, and never judged.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8" name="Text 5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Food Safety and Cleanliness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When in doubt, ask staff before using, stocking, or giving out an item.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31520" y="132588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1440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🧼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50876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Wash or sanitize hands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60120" y="198424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Wash before handling food, after breaks, after using the restroom, and after touching your face or phone.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434840" y="132588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177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🧤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521208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Use gloves when directed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663440" y="198424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Gloves do not replace handwashing. Change gloves if they become torn, dirty, or used for another task.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138160" y="132588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832104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🚫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8915400" y="150876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Do not stock questionable items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366760" y="198424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Damaged, leaking, opened, moldy, or unsafe-looking food should be set aside for staff review.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731520" y="324612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91440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📅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1508760" y="342900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Check dates and labels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960120" y="390448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Ask staff how to handle best-by dates, expired items, unlabeled items, and dietary/allergen concerns.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4434840" y="324612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461772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🧊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5212080" y="342900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Protect cold items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4663440" y="390448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Keep refrigerated and frozen items in the correct area. Do not leave cold items out longer than directed.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8138160" y="3246120"/>
            <a:ext cx="3383280" cy="1463040"/>
          </a:xfrm>
          <a:prstGeom prst="roundRect">
            <a:avLst>
              <a:gd name="adj" fmla="val 7500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8321040" y="339242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👟</a:t>
            </a:r>
            <a:endParaRPr lang="en-US" sz="2300" dirty="0"/>
          </a:p>
        </p:txBody>
      </p:sp>
      <p:sp>
        <p:nvSpPr>
          <p:cNvPr id="26" name="Text 24"/>
          <p:cNvSpPr/>
          <p:nvPr/>
        </p:nvSpPr>
        <p:spPr>
          <a:xfrm>
            <a:off x="8915400" y="3429000"/>
            <a:ext cx="2423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Keep walkways clear</a:t>
            </a:r>
            <a:endParaRPr lang="en-US" sz="1550" dirty="0"/>
          </a:p>
        </p:txBody>
      </p:sp>
      <p:sp>
        <p:nvSpPr>
          <p:cNvPr id="27" name="Text 25"/>
          <p:cNvSpPr/>
          <p:nvPr/>
        </p:nvSpPr>
        <p:spPr>
          <a:xfrm>
            <a:off x="8366760" y="3904488"/>
            <a:ext cx="292608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Prevent slips and trips by clearing boxes, spills, carts, and bags from walking paths.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Teamwork During Busy Shifts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Good communication keeps the pantry calm and safe.</a:t>
            </a:r>
            <a:endParaRPr lang="en-US" sz="1200" dirty="0"/>
          </a:p>
        </p:txBody>
      </p:sp>
      <p:pic>
        <p:nvPicPr>
          <p:cNvPr id="4" name="Image 0" descr="/mnt/data/a_bright_clean_friendly_illustration_of_a_food_p_batch_3.png">    </p:cNvPr>
          <p:cNvPicPr>
            <a:picLocks noChangeAspect="1"/>
          </p:cNvPicPr>
          <p:nvPr/>
        </p:nvPicPr>
        <p:blipFill>
          <a:blip r:embed="rId1"/>
          <a:srcRect l="28045" r="28045" t="0" b="0"/>
          <a:stretch/>
        </p:blipFill>
        <p:spPr>
          <a:xfrm>
            <a:off x="8275320" y="1417320"/>
            <a:ext cx="3246120" cy="41605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417320"/>
            <a:ext cx="5623560" cy="38404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65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 in with the pantry lead before switching tasks.</a:t>
            </a:r>
            <a:endParaRPr lang="en-US" sz="1650" dirty="0"/>
          </a:p>
          <a:p>
            <a:r>
              <a:rPr lang="en-US" sz="165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Keep aisles clear and move carts slowly through client areas.</a:t>
            </a:r>
            <a:endParaRPr lang="en-US" sz="1650" dirty="0"/>
          </a:p>
          <a:p>
            <a:r>
              <a:rPr lang="en-US" sz="165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calm voice, even when the space feels busy.</a:t>
            </a:r>
            <a:endParaRPr lang="en-US" sz="1650" dirty="0"/>
          </a:p>
          <a:p>
            <a:r>
              <a:rPr lang="en-US" sz="165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Tell staff right away about spills, conflict, injuries, damaged items, or safety concerns.</a:t>
            </a:r>
            <a:endParaRPr lang="en-US" sz="1650" dirty="0"/>
          </a:p>
          <a:p>
            <a:r>
              <a:rPr lang="en-US" sz="165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 kind to other volunteers. Everyone is learning the flow.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7" name="Text 4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Boundaries and Confidentiality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Volunteers are trusted helpers. Protecting client privacy is part of the role.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822960" y="1417320"/>
            <a:ext cx="4983480" cy="384048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 w="12700">
            <a:solidFill>
              <a:srgbClr val="DAD4C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143000" y="1673352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4F6F2A"/>
                </a:solidFill>
              </a:rPr>
              <a:t>DO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234440" y="2240280"/>
            <a:ext cx="3931920" cy="22860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 friendly and respectful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Bring concerns to staff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Follow your assigned role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Keep client information private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6355080" y="1417320"/>
            <a:ext cx="4983480" cy="384048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 w="12700">
            <a:solidFill>
              <a:srgbClr val="DAD4C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675120" y="1673352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E9853B"/>
                </a:solidFill>
              </a:rPr>
              <a:t>DO NOT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6766560" y="2240280"/>
            <a:ext cx="3931920" cy="22860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take photos of clients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promise services or exceptions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argue about pantry rules</a:t>
            </a:r>
            <a:endParaRPr lang="en-US" sz="1700" dirty="0"/>
          </a:p>
          <a:p>
            <a:r>
              <a:rPr lang="en-US" sz="17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share client stories publicly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When to Get Staff Immediately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You are never expected to handle difficult situations alone.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3474720" cy="1417320"/>
          </a:xfrm>
          <a:prstGeom prst="roundRect">
            <a:avLst>
              <a:gd name="adj" fmla="val 7742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601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⚠️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554480" y="15087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Safety issue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1005840" y="1984248"/>
            <a:ext cx="3017520" cy="6126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Injury, fall, spill, blocked exit, aggressive behavior, unsafe lifting, or a child left unattended.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343400" y="1325880"/>
            <a:ext cx="3474720" cy="1417320"/>
          </a:xfrm>
          <a:prstGeom prst="roundRect">
            <a:avLst>
              <a:gd name="adj" fmla="val 7742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52628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🗣️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5120640" y="15087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Client concern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572000" y="1984248"/>
            <a:ext cx="3017520" cy="6126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A client is upset, confused about rules, asking for an exception, or needing private assistance.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7909560" y="1325880"/>
            <a:ext cx="3474720" cy="1417320"/>
          </a:xfrm>
          <a:prstGeom prst="roundRect">
            <a:avLst>
              <a:gd name="adj" fmla="val 7742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809244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🥫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8686800" y="15087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Food concern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138160" y="1984248"/>
            <a:ext cx="3017520" cy="6126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Questionable dates, damaged packaging, temperature concerns, pests, or potential contamination.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234440" y="3703320"/>
            <a:ext cx="9692640" cy="1143000"/>
          </a:xfrm>
          <a:prstGeom prst="roundRect">
            <a:avLst>
              <a:gd name="adj" fmla="val 8000"/>
            </a:avLst>
          </a:prstGeom>
          <a:solidFill>
            <a:srgbClr val="DDE8D2"/>
          </a:solidFill>
          <a:ln w="12700">
            <a:solidFill>
              <a:srgbClr val="7A9B6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554480" y="4023360"/>
            <a:ext cx="9052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29421F"/>
                </a:solidFill>
              </a:rPr>
              <a:t>Simple rule: pause, stay calm, and find the pantry lead or staff member.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19" name="Text 17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End-of-Shift Closeout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Finish strong so the next team starts with a clean, organized space.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868680" y="1325880"/>
            <a:ext cx="5760720" cy="402336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r>
              <a:rPr lang="en-US" sz="18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 with the pantry lead before leaving.</a:t>
            </a:r>
            <a:endParaRPr lang="en-US" sz="1800" dirty="0"/>
          </a:p>
          <a:p>
            <a:r>
              <a:rPr lang="en-US" sz="18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Return tools, carts, gloves, aprons, and supplies to their designated areas.</a:t>
            </a:r>
            <a:endParaRPr lang="en-US" sz="1800" dirty="0"/>
          </a:p>
          <a:p>
            <a:r>
              <a:rPr lang="en-US" sz="18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Break down boxes and remove trash or recycling as directed.</a:t>
            </a:r>
            <a:endParaRPr lang="en-US" sz="1800" dirty="0"/>
          </a:p>
          <a:p>
            <a:r>
              <a:rPr lang="en-US" sz="18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Wipe surfaces and restock any assigned areas if time allows.</a:t>
            </a:r>
            <a:endParaRPr lang="en-US" sz="1800" dirty="0"/>
          </a:p>
          <a:p>
            <a:r>
              <a:rPr lang="en-US" sz="1800" dirty="0">
                <a:solidFill>
                  <a:srgbClr val="24302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 out in Causer/Get Connected before you leave.</a:t>
            </a:r>
            <a:endParaRPr lang="en-US" sz="1800" dirty="0"/>
          </a:p>
        </p:txBody>
      </p:sp>
      <p:pic>
        <p:nvPicPr>
          <p:cNvPr id="5" name="Image 0" descr="/mnt/data/a_bright_clean_friendly_illustration_of_a_food_p_batch_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03720" y="2148184"/>
            <a:ext cx="4389120" cy="247019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7" name="Text 4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Volunteer Acknowledgment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Before serving, each volunteer should be able to say: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1005840" y="1325880"/>
            <a:ext cx="10058400" cy="713232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12700">
            <a:solidFill>
              <a:srgbClr val="DFD8C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234440" y="1481328"/>
            <a:ext cx="320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✓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737360" y="1444752"/>
            <a:ext cx="8961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243021"/>
                </a:solidFill>
              </a:rPr>
              <a:t>I know how to check in and out for verified hours.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1005840" y="2313432"/>
            <a:ext cx="10058400" cy="713232"/>
          </a:xfrm>
          <a:prstGeom prst="roundRect">
            <a:avLst>
              <a:gd name="adj" fmla="val 10256"/>
            </a:avLst>
          </a:prstGeom>
          <a:solidFill>
            <a:srgbClr val="DDE8D2"/>
          </a:solidFill>
          <a:ln w="12700">
            <a:solidFill>
              <a:srgbClr val="DFD8C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234440" y="2468880"/>
            <a:ext cx="320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✓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737360" y="2432304"/>
            <a:ext cx="8961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243021"/>
                </a:solidFill>
              </a:rPr>
              <a:t>I understand that clients deserve privacy, dignity, and choice.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1005840" y="3300984"/>
            <a:ext cx="10058400" cy="713232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12700">
            <a:solidFill>
              <a:srgbClr val="DFD8C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234440" y="3456432"/>
            <a:ext cx="320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✓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737360" y="3419856"/>
            <a:ext cx="8961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243021"/>
                </a:solidFill>
              </a:rPr>
              <a:t>I will follow staff direction and ask when unsure.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1005840" y="4288536"/>
            <a:ext cx="10058400" cy="713232"/>
          </a:xfrm>
          <a:prstGeom prst="roundRect">
            <a:avLst>
              <a:gd name="adj" fmla="val 10256"/>
            </a:avLst>
          </a:prstGeom>
          <a:solidFill>
            <a:srgbClr val="DDE8D2"/>
          </a:solidFill>
          <a:ln w="12700">
            <a:solidFill>
              <a:srgbClr val="DFD8C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234440" y="4443984"/>
            <a:ext cx="320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4F6F2A"/>
                </a:solidFill>
              </a:rPr>
              <a:t>✓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1737360" y="4407408"/>
            <a:ext cx="8961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243021"/>
                </a:solidFill>
              </a:rPr>
              <a:t>I will keep the pantry safe, clean, and welcoming.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17" name="Text 15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0352" y="411480"/>
            <a:ext cx="81381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800" b="1" dirty="0">
                <a:solidFill>
                  <a:srgbClr val="29421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Items to Customize Before Final Use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66928" y="886968"/>
            <a:ext cx="8686800" cy="3200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63705B"/>
                </a:solidFill>
              </a:rPr>
              <a:t>These details should be confirmed by the pantry lead or leadership team.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9601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⏰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554480" y="150876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Current pantry hours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1005840" y="198424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Distribution days, evening pantry dates, holiday closures, and volunteer arrival times.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434840" y="132588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177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📍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5212080" y="150876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Site logistics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663440" y="198424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Parking, entrance, restrooms, break area, personal item storage, and emergency exits.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092440" y="132588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8275320" y="147218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👥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8869680" y="150876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Staff contacts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321040" y="198424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Pantry lead, volunteer coordinator, backup contact, and emergency protocol.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777240" y="306324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9601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🧾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1554480" y="324612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PantrySoft/client process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1005840" y="372160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What volunteers may assist with versus what must remain staff-only.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4434840" y="306324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46177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🥫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5212080" y="324612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Food policy specifics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4663440" y="372160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Date guidelines, donation acceptance, allergen labeling, refrigeration rules, and disposal process.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8092440" y="3063240"/>
            <a:ext cx="3337560" cy="1325880"/>
          </a:xfrm>
          <a:prstGeom prst="roundRect">
            <a:avLst>
              <a:gd name="adj" fmla="val 8276"/>
            </a:avLst>
          </a:prstGeom>
          <a:solidFill>
            <a:srgbClr val="FFFFFF">
              <a:alpha val="96000"/>
            </a:srgbClr>
          </a:solidFill>
          <a:ln w="12700">
            <a:solidFill>
              <a:srgbClr val="E1DDCF"/>
            </a:solidFill>
            <a:prstDash val="solid"/>
          </a:ln>
          <a:effectLst>
            <a:outerShdw sx="100000" sy="100000" kx="0" ky="0" algn="bl" rotWithShape="0" blurRad="12700" dist="12700" dir="2700000">
              <a:srgbClr val="000000">
                <a:alpha val="13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8275320" y="3209544"/>
            <a:ext cx="502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000000"/>
                </a:solidFill>
              </a:rPr>
              <a:t>📱</a:t>
            </a:r>
            <a:endParaRPr lang="en-US" sz="2300" dirty="0"/>
          </a:p>
        </p:txBody>
      </p:sp>
      <p:sp>
        <p:nvSpPr>
          <p:cNvPr id="26" name="Text 24"/>
          <p:cNvSpPr/>
          <p:nvPr/>
        </p:nvSpPr>
        <p:spPr>
          <a:xfrm>
            <a:off x="8869680" y="324612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50" b="1" dirty="0">
                <a:solidFill>
                  <a:srgbClr val="29421F"/>
                </a:solidFill>
              </a:rPr>
              <a:t>Tech screenshots</a:t>
            </a:r>
            <a:endParaRPr lang="en-US" sz="1550" dirty="0"/>
          </a:p>
        </p:txBody>
      </p:sp>
      <p:sp>
        <p:nvSpPr>
          <p:cNvPr id="27" name="Text 25"/>
          <p:cNvSpPr/>
          <p:nvPr/>
        </p:nvSpPr>
        <p:spPr>
          <a:xfrm>
            <a:off x="8321040" y="3721608"/>
            <a:ext cx="2880360" cy="5212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243021"/>
                </a:solidFill>
              </a:rPr>
              <a:t>Add your real Galaxy Digital/Causer screenshots for step-by-step check-in training.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02920" y="6510528"/>
            <a:ext cx="5303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Rise Choice Pantry Volunteer Orientation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11292840" y="6473952"/>
            <a:ext cx="502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370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4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arm_bright_illustrated_scene_inside_a_modern_c_batch_1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14400" y="1325880"/>
            <a:ext cx="103327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700" b="1" dirty="0">
                <a:solidFill>
                  <a:srgbClr val="FFFFFF"/>
                </a:solidFill>
              </a:rPr>
              <a:t>Thank you for serving with Rise.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1417320" y="2331720"/>
            <a:ext cx="9281160" cy="8229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FFFFF"/>
                </a:solidFill>
              </a:rPr>
              <a:t>Together, we help make the pantry a welcoming place where neighbors can receive support with dignity and care.</a:t>
            </a:r>
            <a:endParaRPr lang="en-US" sz="2100" dirty="0"/>
          </a:p>
        </p:txBody>
      </p:sp>
      <p:sp>
        <p:nvSpPr>
          <p:cNvPr id="5" name="Shape 2"/>
          <p:cNvSpPr/>
          <p:nvPr/>
        </p:nvSpPr>
        <p:spPr>
          <a:xfrm>
            <a:off x="3337560" y="4069080"/>
            <a:ext cx="5486400" cy="777240"/>
          </a:xfrm>
          <a:prstGeom prst="roundRect">
            <a:avLst>
              <a:gd name="adj" fmla="val 11765"/>
            </a:avLst>
          </a:prstGeom>
          <a:solidFill>
            <a:srgbClr val="4F6F2A"/>
          </a:solidFill>
          <a:ln w="12700">
            <a:solidFill>
              <a:srgbClr val="4F6F2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3566160" y="4306824"/>
            <a:ext cx="5029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Questions? volunteer@njrise.org | 609-438-3126</a:t>
            </a:r>
            <a:endParaRPr lang="en-US" sz="13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4E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30352" y="411480"/>
            <a:ext cx="566928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800" b="1">
                <a:solidFill>
                  <a:srgbClr val="29421F"/>
                </a:solidFill>
                <a:latin typeface="Aptos Display"/>
              </a:rPr>
              <a:t>Staff Directory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886968"/>
            <a:ext cx="71323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>
                <a:solidFill>
                  <a:srgbClr val="63705B"/>
                </a:solidFill>
                <a:latin typeface="Aptos"/>
              </a:rPr>
              <a:t>Key pantry contacts for support, questions, and day-to-day operations.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66928" y="1243584"/>
            <a:ext cx="10927080" cy="32004"/>
          </a:xfrm>
          <a:prstGeom prst="rect">
            <a:avLst/>
          </a:prstGeom>
          <a:solidFill>
            <a:srgbClr val="E985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22960" y="1664208"/>
            <a:ext cx="5074920" cy="14173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1DD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024128" y="1911095"/>
            <a:ext cx="475488" cy="475488"/>
          </a:xfrm>
          <a:prstGeom prst="roundRect">
            <a:avLst>
              <a:gd name="adj" fmla="val 18000"/>
            </a:avLst>
          </a:prstGeom>
          <a:solidFill>
            <a:srgbClr val="E985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24128" y="1975104"/>
            <a:ext cx="475488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4208" y="1828800"/>
            <a:ext cx="388620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29421F"/>
                </a:solidFill>
                <a:latin typeface="Aptos"/>
              </a:rPr>
              <a:t>Valerie Benites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4208" y="2194560"/>
            <a:ext cx="3977639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80" b="1">
                <a:solidFill>
                  <a:srgbClr val="E9853B"/>
                </a:solidFill>
                <a:latin typeface="Aptos"/>
              </a:rPr>
              <a:t>Volunteer Coordinator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64208" y="2505456"/>
            <a:ext cx="384048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19" b="0">
                <a:solidFill>
                  <a:srgbClr val="243021"/>
                </a:solidFill>
                <a:latin typeface="Aptos"/>
              </a:rPr>
              <a:t>Volunteer questions, scheduling, sign-ups, and hour tracking.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63640" y="1664208"/>
            <a:ext cx="5074920" cy="1417320"/>
          </a:xfrm>
          <a:prstGeom prst="roundRect">
            <a:avLst>
              <a:gd name="adj" fmla="val 10000"/>
            </a:avLst>
          </a:prstGeom>
          <a:solidFill>
            <a:srgbClr val="DDE8D2"/>
          </a:solidFill>
          <a:ln w="12700">
            <a:solidFill>
              <a:srgbClr val="E1DD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464807" y="1911095"/>
            <a:ext cx="475488" cy="475488"/>
          </a:xfrm>
          <a:prstGeom prst="roundRect">
            <a:avLst>
              <a:gd name="adj" fmla="val 18000"/>
            </a:avLst>
          </a:prstGeom>
          <a:solidFill>
            <a:srgbClr val="E985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64807" y="1975104"/>
            <a:ext cx="475488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4888" y="1828800"/>
            <a:ext cx="388620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29421F"/>
                </a:solidFill>
                <a:latin typeface="Aptos"/>
              </a:rPr>
              <a:t>Juan Cobos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4888" y="2194560"/>
            <a:ext cx="3977639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80" b="1">
                <a:solidFill>
                  <a:srgbClr val="E9853B"/>
                </a:solidFill>
                <a:latin typeface="Aptos"/>
              </a:rPr>
              <a:t>Rise Pantry Operations Coordinator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4888" y="2505456"/>
            <a:ext cx="384048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19" b="0">
                <a:solidFill>
                  <a:srgbClr val="243021"/>
                </a:solidFill>
                <a:latin typeface="Aptos"/>
              </a:rPr>
              <a:t>Pantry flow, daily assignments, food distribution, and operations questions.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22960" y="3767328"/>
            <a:ext cx="5074920" cy="14173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E1DD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1024128" y="4014216"/>
            <a:ext cx="475488" cy="475488"/>
          </a:xfrm>
          <a:prstGeom prst="roundRect">
            <a:avLst>
              <a:gd name="adj" fmla="val 18000"/>
            </a:avLst>
          </a:prstGeom>
          <a:solidFill>
            <a:srgbClr val="E985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24128" y="4078224"/>
            <a:ext cx="475488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64208" y="3931920"/>
            <a:ext cx="388620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29421F"/>
                </a:solidFill>
                <a:latin typeface="Aptos"/>
              </a:rPr>
              <a:t>Iohann Moreno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64208" y="4297680"/>
            <a:ext cx="3977639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80" b="1">
                <a:solidFill>
                  <a:srgbClr val="E9853B"/>
                </a:solidFill>
                <a:latin typeface="Aptos"/>
              </a:rPr>
              <a:t>Rise Pantry Assistant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64208" y="4608576"/>
            <a:ext cx="384048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19" b="0">
                <a:solidFill>
                  <a:srgbClr val="243021"/>
                </a:solidFill>
                <a:latin typeface="Aptos"/>
              </a:rPr>
              <a:t>Day-of pantry support, restocking guidance, sorting, and task direction.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63640" y="3767328"/>
            <a:ext cx="5074920" cy="1417320"/>
          </a:xfrm>
          <a:prstGeom prst="roundRect">
            <a:avLst>
              <a:gd name="adj" fmla="val 10000"/>
            </a:avLst>
          </a:prstGeom>
          <a:solidFill>
            <a:srgbClr val="DDE8D2"/>
          </a:solidFill>
          <a:ln w="12700">
            <a:solidFill>
              <a:srgbClr val="E1DD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464807" y="4014216"/>
            <a:ext cx="475488" cy="475488"/>
          </a:xfrm>
          <a:prstGeom prst="roundRect">
            <a:avLst>
              <a:gd name="adj" fmla="val 18000"/>
            </a:avLst>
          </a:prstGeom>
          <a:solidFill>
            <a:srgbClr val="E985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464807" y="4078224"/>
            <a:ext cx="475488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04888" y="3931920"/>
            <a:ext cx="388620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29421F"/>
                </a:solidFill>
                <a:latin typeface="Aptos"/>
              </a:rPr>
              <a:t>Ceseu Andrade Neumann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04888" y="4297680"/>
            <a:ext cx="3977639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80" b="1">
                <a:solidFill>
                  <a:srgbClr val="E9853B"/>
                </a:solidFill>
                <a:latin typeface="Aptos"/>
              </a:rPr>
              <a:t>Pantry Case Manager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104888" y="4608576"/>
            <a:ext cx="384048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19" b="0">
                <a:solidFill>
                  <a:srgbClr val="243021"/>
                </a:solidFill>
                <a:latin typeface="Aptos"/>
              </a:rPr>
              <a:t>Client needs, case management questions, resources, and sensitive concerns.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648" y="429768"/>
            <a:ext cx="2514600" cy="92869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Rise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Rise Choice Pantry Volunteer Orientation</dc:title>
  <dc:subject>Choice Pantry Volunteer Orientation</dc:subject>
  <dc:creator>Rise</dc:creator>
  <cp:lastModifiedBy>Rise</cp:lastModifiedBy>
  <cp:revision>1</cp:revision>
  <dcterms:created xsi:type="dcterms:W3CDTF">2026-05-26T16:18:41Z</dcterms:created>
  <dcterms:modified xsi:type="dcterms:W3CDTF">2026-05-26T16:18:41Z</dcterms:modified>
</cp:coreProperties>
</file>